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1" r:id="rId2"/>
    <p:sldId id="335" r:id="rId3"/>
    <p:sldId id="373" r:id="rId4"/>
    <p:sldId id="370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69" r:id="rId18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31" autoAdjust="0"/>
    <p:restoredTop sz="92137" autoAdjust="0"/>
  </p:normalViewPr>
  <p:slideViewPr>
    <p:cSldViewPr snapToGrid="0">
      <p:cViewPr varScale="1">
        <p:scale>
          <a:sx n="103" d="100"/>
          <a:sy n="103" d="100"/>
        </p:scale>
        <p:origin x="12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10.09.2021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56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06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33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7"/>
            <a:ext cx="7789152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 dirty="0"/>
              <a:t>Щодо</a:t>
            </a:r>
            <a:r>
              <a:rPr lang="en-US" sz="3200" b="1" dirty="0"/>
              <a:t> </a:t>
            </a:r>
            <a:r>
              <a:rPr lang="uk-UA" sz="3200" b="1" dirty="0"/>
              <a:t>проблем, які виникають при формуванні індивідуальних навчальних планів студентів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AE8F688-1B8E-4111-AFCA-341978EDC9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95755C62-97E0-4476-B47B-C347366A0E94}"/>
              </a:ext>
            </a:extLst>
          </p:cNvPr>
          <p:cNvSpPr txBox="1">
            <a:spLocks/>
          </p:cNvSpPr>
          <p:nvPr/>
        </p:nvSpPr>
        <p:spPr bwMode="auto">
          <a:xfrm>
            <a:off x="233167" y="468980"/>
            <a:ext cx="11725664" cy="4547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sz="2000" b="0" dirty="0"/>
              <a:t>2. Перевірити наявність обраних дисциплін у навчальному плані.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47D2DB-11A9-411B-B3AF-93FAE26411B7}"/>
              </a:ext>
            </a:extLst>
          </p:cNvPr>
          <p:cNvPicPr/>
          <p:nvPr/>
        </p:nvPicPr>
        <p:blipFill rotWithShape="1">
          <a:blip r:embed="rId2"/>
          <a:srcRect l="-1" t="12262" r="45600" b="11420"/>
          <a:stretch/>
        </p:blipFill>
        <p:spPr bwMode="auto">
          <a:xfrm>
            <a:off x="233167" y="1249003"/>
            <a:ext cx="6432874" cy="5076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7279A3E-26B2-401B-B817-5E782025A3FB}"/>
              </a:ext>
            </a:extLst>
          </p:cNvPr>
          <p:cNvPicPr/>
          <p:nvPr/>
        </p:nvPicPr>
        <p:blipFill rotWithShape="1">
          <a:blip r:embed="rId3"/>
          <a:srcRect t="12079" r="54123" b="39788"/>
          <a:stretch/>
        </p:blipFill>
        <p:spPr bwMode="auto">
          <a:xfrm>
            <a:off x="4404853" y="2542361"/>
            <a:ext cx="6810543" cy="4019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A4F260F4-9FA1-4EB1-B005-40F43933C4AD}"/>
              </a:ext>
            </a:extLst>
          </p:cNvPr>
          <p:cNvSpPr/>
          <p:nvPr/>
        </p:nvSpPr>
        <p:spPr>
          <a:xfrm>
            <a:off x="4889241" y="5346441"/>
            <a:ext cx="3079102" cy="654115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D6958D5C-D6FB-431D-9285-A5ADF948C3D9}"/>
              </a:ext>
            </a:extLst>
          </p:cNvPr>
          <p:cNvSpPr txBox="1">
            <a:spLocks/>
          </p:cNvSpPr>
          <p:nvPr/>
        </p:nvSpPr>
        <p:spPr bwMode="auto">
          <a:xfrm>
            <a:off x="6960637" y="1308247"/>
            <a:ext cx="4683967" cy="9088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sz="2000" b="0" dirty="0"/>
              <a:t>Якщо студенти переобрали дисципліну після формування навчального плану.</a:t>
            </a:r>
          </a:p>
        </p:txBody>
      </p:sp>
    </p:spTree>
    <p:extLst>
      <p:ext uri="{BB962C8B-B14F-4D97-AF65-F5344CB8AC3E}">
        <p14:creationId xmlns:p14="http://schemas.microsoft.com/office/powerpoint/2010/main" val="273025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1C2E6CE-0926-4E74-916D-CDE07C2489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F9926A-DFDB-498B-A00A-1507DCBE7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73" r="36556" b="24490"/>
          <a:stretch/>
        </p:blipFill>
        <p:spPr>
          <a:xfrm>
            <a:off x="0" y="939135"/>
            <a:ext cx="9771787" cy="5504734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D39EFD51-2C8E-4686-A6AE-2E0C5103BCCA}"/>
              </a:ext>
            </a:extLst>
          </p:cNvPr>
          <p:cNvSpPr txBox="1">
            <a:spLocks/>
          </p:cNvSpPr>
          <p:nvPr/>
        </p:nvSpPr>
        <p:spPr bwMode="auto">
          <a:xfrm>
            <a:off x="396788" y="216082"/>
            <a:ext cx="11398424" cy="6321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sz="2000" b="0" dirty="0"/>
              <a:t>Якщо студенти обрали дисципліни у визначений термін, дисципліни у плані та переліку мають співпадати.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BE6B39-34C4-46F3-99ED-8B582C03E2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23" t="17074" r="6480" b="26871"/>
          <a:stretch/>
        </p:blipFill>
        <p:spPr>
          <a:xfrm>
            <a:off x="4245428" y="2377158"/>
            <a:ext cx="7753740" cy="3844213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0C3C1F6-B6A7-41D3-B1E9-5A343FBDCABE}"/>
              </a:ext>
            </a:extLst>
          </p:cNvPr>
          <p:cNvSpPr/>
          <p:nvPr/>
        </p:nvSpPr>
        <p:spPr>
          <a:xfrm>
            <a:off x="162204" y="3275045"/>
            <a:ext cx="2067812" cy="2643820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3C8BE7E-D2DC-4BB2-8F95-20089AE6FCB2}"/>
              </a:ext>
            </a:extLst>
          </p:cNvPr>
          <p:cNvSpPr/>
          <p:nvPr/>
        </p:nvSpPr>
        <p:spPr>
          <a:xfrm>
            <a:off x="4420072" y="2655202"/>
            <a:ext cx="2624540" cy="3670626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07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6C3F925-4ADE-47B6-B13F-D278C67B88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70C4B9CF-08AD-4A82-8FED-ACC5E80DEB60}"/>
              </a:ext>
            </a:extLst>
          </p:cNvPr>
          <p:cNvSpPr txBox="1">
            <a:spLocks/>
          </p:cNvSpPr>
          <p:nvPr/>
        </p:nvSpPr>
        <p:spPr bwMode="auto">
          <a:xfrm>
            <a:off x="9265297" y="2008042"/>
            <a:ext cx="2696547" cy="21907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sz="2400" b="0" dirty="0"/>
              <a:t>3. </a:t>
            </a:r>
            <a:r>
              <a:rPr lang="uk-UA" sz="2400" dirty="0"/>
              <a:t>Обов'язково</a:t>
            </a:r>
            <a:r>
              <a:rPr lang="uk-UA" sz="2400" b="0" dirty="0"/>
              <a:t> перевірити обсяг годин за курс у річному індивідуальному плані студента.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FCFE77-0271-4E73-8056-AECBFB6FA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434" b="31292"/>
          <a:stretch/>
        </p:blipFill>
        <p:spPr>
          <a:xfrm>
            <a:off x="102637" y="86466"/>
            <a:ext cx="9142560" cy="6475445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4E8F4C4-D779-4AE7-947F-F08B968421C8}"/>
              </a:ext>
            </a:extLst>
          </p:cNvPr>
          <p:cNvSpPr/>
          <p:nvPr/>
        </p:nvSpPr>
        <p:spPr>
          <a:xfrm>
            <a:off x="3340360" y="4786603"/>
            <a:ext cx="569168" cy="236083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99DF8FD5-287A-43FC-AD59-2F7216DAC9B5}"/>
              </a:ext>
            </a:extLst>
          </p:cNvPr>
          <p:cNvSpPr/>
          <p:nvPr/>
        </p:nvSpPr>
        <p:spPr>
          <a:xfrm rot="10800000">
            <a:off x="3931241" y="4786603"/>
            <a:ext cx="662474" cy="236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34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3BA04C5-FFF1-4AA3-B613-57C7E36E75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BF4F5923-7215-4902-BF19-498279FFA7D8}"/>
              </a:ext>
            </a:extLst>
          </p:cNvPr>
          <p:cNvSpPr txBox="1">
            <a:spLocks/>
          </p:cNvSpPr>
          <p:nvPr/>
        </p:nvSpPr>
        <p:spPr bwMode="auto">
          <a:xfrm>
            <a:off x="0" y="110904"/>
            <a:ext cx="11950395" cy="930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sz="2400" b="0" i="1" dirty="0">
                <a:solidFill>
                  <a:schemeClr val="accent2"/>
                </a:solidFill>
              </a:rPr>
              <a:t>Переобрання дисциплін після зміни форми навчання або переведення з іншого факультету (групи)</a:t>
            </a:r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0DDC36CB-C21E-49AB-BB70-BFA788337A77}"/>
              </a:ext>
            </a:extLst>
          </p:cNvPr>
          <p:cNvSpPr txBox="1">
            <a:spLocks/>
          </p:cNvSpPr>
          <p:nvPr/>
        </p:nvSpPr>
        <p:spPr bwMode="auto">
          <a:xfrm>
            <a:off x="9878235" y="1472312"/>
            <a:ext cx="2167131" cy="39912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sz="2000" b="0" dirty="0"/>
              <a:t>Рожевим кольором виділені дисципліни, що обрали студенти до переведення.</a:t>
            </a:r>
          </a:p>
          <a:p>
            <a:pPr eaLnBrk="1" hangingPunct="1"/>
            <a:endParaRPr lang="uk-UA" sz="2000" b="0" dirty="0"/>
          </a:p>
          <a:p>
            <a:pPr eaLnBrk="1" hangingPunct="1"/>
            <a:r>
              <a:rPr lang="uk-UA" sz="2000" b="0" dirty="0"/>
              <a:t>Їх необхідно видалити та переобрати.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BF5F59A-BBC8-4002-9399-995E76137B84}"/>
              </a:ext>
            </a:extLst>
          </p:cNvPr>
          <p:cNvGrpSpPr/>
          <p:nvPr/>
        </p:nvGrpSpPr>
        <p:grpSpPr>
          <a:xfrm>
            <a:off x="721340" y="906145"/>
            <a:ext cx="9058275" cy="5951855"/>
            <a:chOff x="590711" y="610057"/>
            <a:chExt cx="9058275" cy="5951855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71D4651-7F44-48F8-920A-95B02210DD59}"/>
                </a:ext>
              </a:extLst>
            </p:cNvPr>
            <p:cNvGrpSpPr/>
            <p:nvPr/>
          </p:nvGrpSpPr>
          <p:grpSpPr>
            <a:xfrm>
              <a:off x="590711" y="610057"/>
              <a:ext cx="9058275" cy="5951855"/>
              <a:chOff x="736438" y="610057"/>
              <a:chExt cx="9058275" cy="5951855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AB1AC369-CE60-4D8C-AF80-EF74C4C93066}"/>
                  </a:ext>
                </a:extLst>
              </p:cNvPr>
              <p:cNvPicPr/>
              <p:nvPr/>
            </p:nvPicPr>
            <p:blipFill rotWithShape="1">
              <a:blip r:embed="rId2"/>
              <a:srcRect t="1098" r="24640" b="10871"/>
              <a:stretch/>
            </p:blipFill>
            <p:spPr bwMode="auto">
              <a:xfrm>
                <a:off x="736438" y="610057"/>
                <a:ext cx="9058275" cy="595185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36F7DEAD-74B9-42BD-9533-57F272252334}"/>
                  </a:ext>
                </a:extLst>
              </p:cNvPr>
              <p:cNvSpPr/>
              <p:nvPr/>
            </p:nvSpPr>
            <p:spPr>
              <a:xfrm>
                <a:off x="2584581" y="4945225"/>
                <a:ext cx="3424334" cy="60649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734504D5-B06D-4FD4-94F0-76B348FCF52F}"/>
                  </a:ext>
                </a:extLst>
              </p:cNvPr>
              <p:cNvSpPr/>
              <p:nvPr/>
            </p:nvSpPr>
            <p:spPr>
              <a:xfrm>
                <a:off x="8173615" y="4945225"/>
                <a:ext cx="1091683" cy="606490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15394D55-7C32-4C6B-B5D9-0DD25E344DF0}"/>
                </a:ext>
              </a:extLst>
            </p:cNvPr>
            <p:cNvSpPr/>
            <p:nvPr/>
          </p:nvSpPr>
          <p:spPr>
            <a:xfrm>
              <a:off x="2332653" y="1867906"/>
              <a:ext cx="1856792" cy="60649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475895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5C61BCC-E17D-4E77-B5CA-41C3769D7C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1D898D-6F79-487A-B21E-E999D461410B}"/>
              </a:ext>
            </a:extLst>
          </p:cNvPr>
          <p:cNvPicPr/>
          <p:nvPr/>
        </p:nvPicPr>
        <p:blipFill rotWithShape="1">
          <a:blip r:embed="rId2"/>
          <a:srcRect t="1464" r="23816" b="10505"/>
          <a:stretch/>
        </p:blipFill>
        <p:spPr bwMode="auto">
          <a:xfrm>
            <a:off x="755553" y="783773"/>
            <a:ext cx="9191625" cy="5974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id="{6E6D6EA0-7252-4F3C-BCF0-2D0847A57624}"/>
              </a:ext>
            </a:extLst>
          </p:cNvPr>
          <p:cNvSpPr txBox="1">
            <a:spLocks/>
          </p:cNvSpPr>
          <p:nvPr/>
        </p:nvSpPr>
        <p:spPr bwMode="auto">
          <a:xfrm>
            <a:off x="9878235" y="2612570"/>
            <a:ext cx="2167131" cy="28510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sz="2000" b="0" dirty="0"/>
              <a:t>Після переобрання дисципліни зникне рожевий колір та зміниться група.</a:t>
            </a:r>
          </a:p>
          <a:p>
            <a:pPr eaLnBrk="1" hangingPunct="1"/>
            <a:endParaRPr lang="uk-UA" sz="2000" b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BC238E8-6DF3-4880-99C3-73B54CC020DC}"/>
              </a:ext>
            </a:extLst>
          </p:cNvPr>
          <p:cNvSpPr/>
          <p:nvPr/>
        </p:nvSpPr>
        <p:spPr>
          <a:xfrm>
            <a:off x="2584581" y="4945225"/>
            <a:ext cx="3424334" cy="58782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B05FDA9-CF89-45F4-B001-1C02074C7C09}"/>
              </a:ext>
            </a:extLst>
          </p:cNvPr>
          <p:cNvSpPr/>
          <p:nvPr/>
        </p:nvSpPr>
        <p:spPr>
          <a:xfrm>
            <a:off x="8173615" y="4945225"/>
            <a:ext cx="1091683" cy="6064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6429C2FF-C8E0-443A-9D3F-09BE6F6170E4}"/>
              </a:ext>
            </a:extLst>
          </p:cNvPr>
          <p:cNvSpPr txBox="1">
            <a:spLocks/>
          </p:cNvSpPr>
          <p:nvPr/>
        </p:nvSpPr>
        <p:spPr bwMode="auto">
          <a:xfrm>
            <a:off x="0" y="-31267"/>
            <a:ext cx="11703925" cy="9302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sz="2400" b="0" i="1" dirty="0">
                <a:solidFill>
                  <a:schemeClr val="accent2"/>
                </a:solidFill>
              </a:rPr>
              <a:t>Переобрання дисциплін після зміни форми навчання або переведення з іншого факультету (групи)</a:t>
            </a:r>
          </a:p>
        </p:txBody>
      </p:sp>
    </p:spTree>
    <p:extLst>
      <p:ext uri="{BB962C8B-B14F-4D97-AF65-F5344CB8AC3E}">
        <p14:creationId xmlns:p14="http://schemas.microsoft.com/office/powerpoint/2010/main" val="343295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E104419-061A-405B-93F9-80A49C413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121AFF8C-B143-484B-B5DB-217C4C2593E0}"/>
              </a:ext>
            </a:extLst>
          </p:cNvPr>
          <p:cNvSpPr txBox="1">
            <a:spLocks/>
          </p:cNvSpPr>
          <p:nvPr/>
        </p:nvSpPr>
        <p:spPr bwMode="auto">
          <a:xfrm>
            <a:off x="0" y="163512"/>
            <a:ext cx="11950395" cy="7135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sz="2400" b="0" i="1" dirty="0">
                <a:solidFill>
                  <a:schemeClr val="accent2"/>
                </a:solidFill>
              </a:rPr>
              <a:t>Обрання дисциплін студентами, які зараховані з інших ЗВО, або не обирали дисципліни  за новою процедурою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3340785-3ACF-4F8A-A7F3-2D0503F43DCA}"/>
              </a:ext>
            </a:extLst>
          </p:cNvPr>
          <p:cNvGrpSpPr/>
          <p:nvPr/>
        </p:nvGrpSpPr>
        <p:grpSpPr>
          <a:xfrm>
            <a:off x="1121891" y="825353"/>
            <a:ext cx="9041363" cy="6046237"/>
            <a:chOff x="1121891" y="825353"/>
            <a:chExt cx="9041363" cy="604623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3C34371-07FC-4CBE-9CEC-1DB848FFB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5842" b="11837"/>
            <a:stretch/>
          </p:blipFill>
          <p:spPr>
            <a:xfrm>
              <a:off x="1121891" y="825353"/>
              <a:ext cx="9041363" cy="6046237"/>
            </a:xfrm>
            <a:prstGeom prst="rect">
              <a:avLst/>
            </a:prstGeom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A5759A83-7D63-4361-A85D-65C0CEBEF3AA}"/>
                </a:ext>
              </a:extLst>
            </p:cNvPr>
            <p:cNvSpPr/>
            <p:nvPr/>
          </p:nvSpPr>
          <p:spPr>
            <a:xfrm>
              <a:off x="1455576" y="2357827"/>
              <a:ext cx="1007706" cy="236083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7A1E647-15EA-43D5-B731-A219FABB2839}"/>
                </a:ext>
              </a:extLst>
            </p:cNvPr>
            <p:cNvSpPr/>
            <p:nvPr/>
          </p:nvSpPr>
          <p:spPr>
            <a:xfrm>
              <a:off x="5150498" y="6111516"/>
              <a:ext cx="1832405" cy="326606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18269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2F120A5-4068-4579-B2F8-198C5A47D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5237" y="985999"/>
            <a:ext cx="8481526" cy="4425756"/>
          </a:xfrm>
        </p:spPr>
        <p:txBody>
          <a:bodyPr/>
          <a:lstStyle/>
          <a:p>
            <a:pPr algn="ctr"/>
            <a:r>
              <a:rPr lang="uk-UA" sz="4400" dirty="0"/>
              <a:t>Після всіх зазначених змін необхідно </a:t>
            </a:r>
            <a:r>
              <a:rPr lang="uk-UA" sz="4400" dirty="0">
                <a:solidFill>
                  <a:schemeClr val="accent1"/>
                </a:solidFill>
              </a:rPr>
              <a:t>обов'язково</a:t>
            </a:r>
            <a:r>
              <a:rPr lang="uk-UA" sz="4400" dirty="0"/>
              <a:t> сформувати знову річний навчальний план. </a:t>
            </a:r>
            <a:r>
              <a:rPr lang="uk-UA" sz="4400" dirty="0">
                <a:solidFill>
                  <a:schemeClr val="accent1"/>
                </a:solidFill>
              </a:rPr>
              <a:t>І тільки після цього</a:t>
            </a:r>
            <a:r>
              <a:rPr lang="uk-UA" sz="4400" dirty="0"/>
              <a:t> створювати індивідуальні навчальні плани студентів.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A872B-9E69-4814-9390-3C38B6FA1B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85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5028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0" i="1" dirty="0">
                <a:solidFill>
                  <a:schemeClr val="accent2"/>
                </a:solidFill>
              </a:rPr>
              <a:t>Хай Вам щастить!</a:t>
            </a:r>
          </a:p>
          <a:p>
            <a:endParaRPr lang="uk-UA" b="0" i="1" dirty="0">
              <a:solidFill>
                <a:schemeClr val="accent2"/>
              </a:solidFill>
            </a:endParaRPr>
          </a:p>
          <a:p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можна звертатися  </a:t>
            </a:r>
          </a:p>
          <a:p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 (кімната 1/88) та  </a:t>
            </a:r>
            <a:br>
              <a:rPr lang="uk-UA" b="0" i="1" dirty="0">
                <a:solidFill>
                  <a:schemeClr val="accent2"/>
                </a:solidFill>
              </a:rPr>
            </a:br>
            <a:r>
              <a:rPr lang="uk-UA" b="0" i="1" dirty="0">
                <a:solidFill>
                  <a:schemeClr val="accent2"/>
                </a:solidFill>
              </a:rPr>
              <a:t> за тел. 3-68.</a:t>
            </a:r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0" y="163512"/>
            <a:ext cx="11950395" cy="545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rgbClr val="0070C0"/>
                </a:solidFill>
              </a:rPr>
              <a:t>Переобрання студентами дисциплін після завершення терміну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196B078-E868-4291-9472-4F86A94C2A42}"/>
              </a:ext>
            </a:extLst>
          </p:cNvPr>
          <p:cNvGrpSpPr/>
          <p:nvPr/>
        </p:nvGrpSpPr>
        <p:grpSpPr>
          <a:xfrm>
            <a:off x="863729" y="845264"/>
            <a:ext cx="9571199" cy="5849224"/>
            <a:chOff x="863729" y="845264"/>
            <a:chExt cx="9571199" cy="584922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56F77F4-38D1-4FEB-A865-E02200EA8FFE}"/>
                </a:ext>
              </a:extLst>
            </p:cNvPr>
            <p:cNvPicPr/>
            <p:nvPr/>
          </p:nvPicPr>
          <p:blipFill rotWithShape="1">
            <a:blip r:embed="rId3"/>
            <a:srcRect r="24800" b="9635"/>
            <a:stretch/>
          </p:blipFill>
          <p:spPr bwMode="auto">
            <a:xfrm>
              <a:off x="863729" y="845264"/>
              <a:ext cx="9571199" cy="58492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868DD03-5FDB-4C9C-B152-B3B3B9D1E84A}"/>
                </a:ext>
              </a:extLst>
            </p:cNvPr>
            <p:cNvSpPr/>
            <p:nvPr/>
          </p:nvSpPr>
          <p:spPr>
            <a:xfrm>
              <a:off x="1110343" y="2509935"/>
              <a:ext cx="1203649" cy="24259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49CC455-8318-4BA3-8300-D45EBB2422BE}"/>
                </a:ext>
              </a:extLst>
            </p:cNvPr>
            <p:cNvSpPr/>
            <p:nvPr/>
          </p:nvSpPr>
          <p:spPr>
            <a:xfrm>
              <a:off x="7252997" y="5228253"/>
              <a:ext cx="1203649" cy="17417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Стрелка: вверх 10">
              <a:extLst>
                <a:ext uri="{FF2B5EF4-FFF2-40B4-BE49-F238E27FC236}">
                  <a16:creationId xmlns:a16="http://schemas.microsoft.com/office/drawing/2014/main" id="{0E0D18F4-60F2-4DEA-9A55-E59CAAE127EC}"/>
                </a:ext>
              </a:extLst>
            </p:cNvPr>
            <p:cNvSpPr/>
            <p:nvPr/>
          </p:nvSpPr>
          <p:spPr>
            <a:xfrm rot="18949453">
              <a:off x="4711960" y="5262466"/>
              <a:ext cx="205274" cy="69033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05033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E262703-6A73-4437-A265-0C460145E5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4EB223-FFD7-46A9-B1C3-8F08122D2E25}"/>
              </a:ext>
            </a:extLst>
          </p:cNvPr>
          <p:cNvPicPr/>
          <p:nvPr/>
        </p:nvPicPr>
        <p:blipFill rotWithShape="1">
          <a:blip r:embed="rId2"/>
          <a:srcRect r="25566" b="10688"/>
          <a:stretch/>
        </p:blipFill>
        <p:spPr bwMode="auto">
          <a:xfrm>
            <a:off x="1008855" y="545615"/>
            <a:ext cx="9248775" cy="6242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1F730045-0C40-4C6E-80FC-7A3F9F1F753D}"/>
              </a:ext>
            </a:extLst>
          </p:cNvPr>
          <p:cNvSpPr txBox="1">
            <a:spLocks/>
          </p:cNvSpPr>
          <p:nvPr/>
        </p:nvSpPr>
        <p:spPr bwMode="auto">
          <a:xfrm>
            <a:off x="120802" y="70335"/>
            <a:ext cx="11950395" cy="545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rgbClr val="0070C0"/>
                </a:solidFill>
              </a:rPr>
              <a:t>Переобрання деканатами дисциплін після завершення терміну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B5F7D3E-5ACC-4475-9A4A-0E535B8778C8}"/>
              </a:ext>
            </a:extLst>
          </p:cNvPr>
          <p:cNvSpPr/>
          <p:nvPr/>
        </p:nvSpPr>
        <p:spPr>
          <a:xfrm>
            <a:off x="7262327" y="5470848"/>
            <a:ext cx="1203649" cy="323461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15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A9904CDE-66FD-473E-BA3A-DAE892A9398A}"/>
              </a:ext>
            </a:extLst>
          </p:cNvPr>
          <p:cNvSpPr txBox="1">
            <a:spLocks/>
          </p:cNvSpPr>
          <p:nvPr/>
        </p:nvSpPr>
        <p:spPr bwMode="auto">
          <a:xfrm>
            <a:off x="0" y="163512"/>
            <a:ext cx="11950395" cy="12267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sz="2400" b="0" i="1" dirty="0">
                <a:solidFill>
                  <a:schemeClr val="accent2"/>
                </a:solidFill>
              </a:rPr>
              <a:t>Переобрання студентами та деканатами дисциплін після завершення терміну призводить до відсутності дисципліни у навчальному плані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9580C-D1D2-4D19-B2AA-12608E867ECC}"/>
              </a:ext>
            </a:extLst>
          </p:cNvPr>
          <p:cNvSpPr txBox="1"/>
          <p:nvPr/>
        </p:nvSpPr>
        <p:spPr>
          <a:xfrm>
            <a:off x="9134765" y="1527502"/>
            <a:ext cx="25192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+mn-lt"/>
              </a:rPr>
              <a:t>Дисципліна «</a:t>
            </a:r>
            <a:r>
              <a:rPr lang="uk-UA" sz="2400" b="1" dirty="0">
                <a:latin typeface="+mn-lt"/>
              </a:rPr>
              <a:t>Комп’ютерні мережі та </a:t>
            </a:r>
            <a:r>
              <a:rPr lang="en-US" sz="2400" b="1" dirty="0">
                <a:latin typeface="+mn-lt"/>
              </a:rPr>
              <a:t>Internet</a:t>
            </a:r>
            <a:r>
              <a:rPr lang="uk-UA" sz="2400" dirty="0">
                <a:latin typeface="+mn-lt"/>
              </a:rPr>
              <a:t>», що переобрана студенткою після завершення терміну, </a:t>
            </a:r>
            <a:r>
              <a:rPr lang="uk-UA" sz="2400" b="1" dirty="0">
                <a:latin typeface="+mn-lt"/>
              </a:rPr>
              <a:t>відсутня у навчальному плані</a:t>
            </a:r>
            <a:r>
              <a:rPr lang="uk-UA" sz="2400" dirty="0">
                <a:latin typeface="+mn-lt"/>
              </a:rPr>
              <a:t> групи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C54FA5-6B5A-4A95-A3FD-0E04F308D2CA}"/>
              </a:ext>
            </a:extLst>
          </p:cNvPr>
          <p:cNvGrpSpPr/>
          <p:nvPr/>
        </p:nvGrpSpPr>
        <p:grpSpPr>
          <a:xfrm>
            <a:off x="739613" y="985520"/>
            <a:ext cx="8098790" cy="5872480"/>
            <a:chOff x="739613" y="985520"/>
            <a:chExt cx="8098790" cy="587248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19BF5BA-95D0-4282-BDE7-B651F259D70D}"/>
                </a:ext>
              </a:extLst>
            </p:cNvPr>
            <p:cNvPicPr/>
            <p:nvPr/>
          </p:nvPicPr>
          <p:blipFill rotWithShape="1">
            <a:blip r:embed="rId3"/>
            <a:srcRect t="11713" r="34832" b="4282"/>
            <a:stretch/>
          </p:blipFill>
          <p:spPr bwMode="auto">
            <a:xfrm>
              <a:off x="739613" y="985520"/>
              <a:ext cx="8098790" cy="58724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15A7939-310B-4BC9-B8D9-176E8AC802A7}"/>
                </a:ext>
              </a:extLst>
            </p:cNvPr>
            <p:cNvSpPr/>
            <p:nvPr/>
          </p:nvSpPr>
          <p:spPr>
            <a:xfrm>
              <a:off x="989045" y="3088433"/>
              <a:ext cx="1511559" cy="3237755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42711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7FE8C9A-5AE9-44C6-9BA1-60198C92A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6435F1F1-7E9B-49D1-B835-BCC646E4D6E7}"/>
              </a:ext>
            </a:extLst>
          </p:cNvPr>
          <p:cNvSpPr txBox="1">
            <a:spLocks/>
          </p:cNvSpPr>
          <p:nvPr/>
        </p:nvSpPr>
        <p:spPr bwMode="auto">
          <a:xfrm>
            <a:off x="9695808" y="1352053"/>
            <a:ext cx="2311873" cy="38544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sz="2400" b="0" dirty="0"/>
              <a:t>Річний навчальний план створюється також </a:t>
            </a:r>
            <a:r>
              <a:rPr lang="uk-UA" sz="2400" dirty="0"/>
              <a:t>без дисциплін</a:t>
            </a:r>
            <a:r>
              <a:rPr lang="uk-UA" sz="2400" b="0" dirty="0"/>
              <a:t>, що були переобрані після завершення термінів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D9E97E1-F893-49B3-9265-FF6D135A074D}"/>
              </a:ext>
            </a:extLst>
          </p:cNvPr>
          <p:cNvGrpSpPr/>
          <p:nvPr/>
        </p:nvGrpSpPr>
        <p:grpSpPr>
          <a:xfrm>
            <a:off x="460083" y="329565"/>
            <a:ext cx="9010650" cy="6198870"/>
            <a:chOff x="460083" y="329565"/>
            <a:chExt cx="9010650" cy="619887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728EC7C-062C-4762-929E-0462740A85E8}"/>
                </a:ext>
              </a:extLst>
            </p:cNvPr>
            <p:cNvPicPr/>
            <p:nvPr/>
          </p:nvPicPr>
          <p:blipFill rotWithShape="1">
            <a:blip r:embed="rId2"/>
            <a:srcRect l="22032" t="10798" r="23199" b="22218"/>
            <a:stretch/>
          </p:blipFill>
          <p:spPr bwMode="auto">
            <a:xfrm>
              <a:off x="460083" y="329565"/>
              <a:ext cx="9010650" cy="619887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A9C9FF51-0EF7-49BF-B1D5-D44450450DC7}"/>
                </a:ext>
              </a:extLst>
            </p:cNvPr>
            <p:cNvSpPr/>
            <p:nvPr/>
          </p:nvSpPr>
          <p:spPr>
            <a:xfrm>
              <a:off x="2901820" y="3582955"/>
              <a:ext cx="3806890" cy="1623527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5568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C65D831-0A02-43C4-B7F7-FEFBAD5DB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24FD2963-1671-47E4-A2F7-86BBFBB03597}"/>
              </a:ext>
            </a:extLst>
          </p:cNvPr>
          <p:cNvSpPr txBox="1">
            <a:spLocks/>
          </p:cNvSpPr>
          <p:nvPr/>
        </p:nvSpPr>
        <p:spPr bwMode="auto">
          <a:xfrm>
            <a:off x="9684379" y="726902"/>
            <a:ext cx="2311873" cy="50487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sz="2000" b="0" dirty="0"/>
              <a:t>Всі студенти, що переобрали дисципліни після створення річного навчального плану, не враховуються при визначенні загальної кількості студентів, що обрали дисципліну, а отже, не відображається у навчальному навантаженні викладачів.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2645F24-A9C2-458B-BB07-E367153A48A5}"/>
              </a:ext>
            </a:extLst>
          </p:cNvPr>
          <p:cNvGrpSpPr/>
          <p:nvPr/>
        </p:nvGrpSpPr>
        <p:grpSpPr>
          <a:xfrm>
            <a:off x="485192" y="186611"/>
            <a:ext cx="9199187" cy="6615405"/>
            <a:chOff x="485192" y="186611"/>
            <a:chExt cx="9199187" cy="6615405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3AE51FF-852B-48D6-BFEB-1F0BE055168E}"/>
                </a:ext>
              </a:extLst>
            </p:cNvPr>
            <p:cNvGrpSpPr/>
            <p:nvPr/>
          </p:nvGrpSpPr>
          <p:grpSpPr>
            <a:xfrm>
              <a:off x="485192" y="186611"/>
              <a:ext cx="9199187" cy="6559421"/>
              <a:chOff x="485192" y="186611"/>
              <a:chExt cx="9199187" cy="6559421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0CD1B209-A66B-46D0-9FF7-4F815BD94D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7526" t="7347" r="29669" b="25714"/>
              <a:stretch/>
            </p:blipFill>
            <p:spPr>
              <a:xfrm>
                <a:off x="485192" y="186611"/>
                <a:ext cx="9199187" cy="6559421"/>
              </a:xfrm>
              <a:prstGeom prst="rect">
                <a:avLst/>
              </a:prstGeom>
            </p:spPr>
          </p:pic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30B1B983-860C-41B8-B0A4-FE52C9E63B3E}"/>
                  </a:ext>
                </a:extLst>
              </p:cNvPr>
              <p:cNvSpPr/>
              <p:nvPr/>
            </p:nvSpPr>
            <p:spPr>
              <a:xfrm>
                <a:off x="8192278" y="3041780"/>
                <a:ext cx="373224" cy="1147665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1F146C1F-1DE0-49E0-8079-1AD8E3F4A16C}"/>
                  </a:ext>
                </a:extLst>
              </p:cNvPr>
              <p:cNvSpPr/>
              <p:nvPr/>
            </p:nvSpPr>
            <p:spPr>
              <a:xfrm>
                <a:off x="8192278" y="5262465"/>
                <a:ext cx="373224" cy="945811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F79B0757-6A57-406B-98B9-CDBD74A32957}"/>
                </a:ext>
              </a:extLst>
            </p:cNvPr>
            <p:cNvSpPr/>
            <p:nvPr/>
          </p:nvSpPr>
          <p:spPr>
            <a:xfrm>
              <a:off x="4385388" y="6325828"/>
              <a:ext cx="2845836" cy="47618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400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E2A3F72-9E0C-4B43-AA29-731E718B40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00A6ADCA-CD8F-4C2B-B8F2-7F7E171431F2}"/>
              </a:ext>
            </a:extLst>
          </p:cNvPr>
          <p:cNvSpPr txBox="1">
            <a:spLocks/>
          </p:cNvSpPr>
          <p:nvPr/>
        </p:nvSpPr>
        <p:spPr bwMode="auto">
          <a:xfrm>
            <a:off x="9647058" y="1091514"/>
            <a:ext cx="2311873" cy="42920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sz="2000" b="0" dirty="0"/>
              <a:t>Дисципліни, які відсутні у навчальному плані </a:t>
            </a:r>
            <a:r>
              <a:rPr lang="uk-UA" sz="2000" dirty="0"/>
              <a:t>не з'являються у індивідуальному плані студента</a:t>
            </a:r>
            <a:r>
              <a:rPr lang="uk-UA" sz="2000" b="0" dirty="0"/>
              <a:t>.</a:t>
            </a:r>
          </a:p>
          <a:p>
            <a:pPr eaLnBrk="1" hangingPunct="1"/>
            <a:r>
              <a:rPr lang="uk-UA" sz="2000" dirty="0">
                <a:solidFill>
                  <a:srgbClr val="FF0000"/>
                </a:solidFill>
              </a:rPr>
              <a:t>Це призводить до зменшення обсягу годин за річним індивідуальним планом студента.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3F03301-F2D8-428D-8DBD-43E35D7B7C32}"/>
              </a:ext>
            </a:extLst>
          </p:cNvPr>
          <p:cNvGrpSpPr/>
          <p:nvPr/>
        </p:nvGrpSpPr>
        <p:grpSpPr>
          <a:xfrm>
            <a:off x="475862" y="149290"/>
            <a:ext cx="9025780" cy="6508229"/>
            <a:chOff x="475862" y="149290"/>
            <a:chExt cx="9025780" cy="650822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00B27B2-3577-49CA-85E3-2E8FD41847A9}"/>
                </a:ext>
              </a:extLst>
            </p:cNvPr>
            <p:cNvGrpSpPr/>
            <p:nvPr/>
          </p:nvGrpSpPr>
          <p:grpSpPr>
            <a:xfrm>
              <a:off x="475862" y="149290"/>
              <a:ext cx="9025780" cy="6508229"/>
              <a:chOff x="475862" y="149290"/>
              <a:chExt cx="9025780" cy="6508229"/>
            </a:xfrm>
          </p:grpSpPr>
          <p:pic>
            <p:nvPicPr>
              <p:cNvPr id="4" name="Рисунок 3" descr="Изображение выглядит как стол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0F4A864-7980-4C0C-8B76-FC574ED9C363}"/>
                  </a:ext>
                </a:extLst>
              </p:cNvPr>
              <p:cNvPicPr/>
              <p:nvPr/>
            </p:nvPicPr>
            <p:blipFill rotWithShape="1">
              <a:blip r:embed="rId2"/>
              <a:srcRect r="46157" b="31186"/>
              <a:stretch/>
            </p:blipFill>
            <p:spPr bwMode="auto">
              <a:xfrm>
                <a:off x="475862" y="149290"/>
                <a:ext cx="9025780" cy="650822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88E4A88E-4F11-46B0-973F-5EED1480935B}"/>
                  </a:ext>
                </a:extLst>
              </p:cNvPr>
              <p:cNvSpPr/>
              <p:nvPr/>
            </p:nvSpPr>
            <p:spPr>
              <a:xfrm>
                <a:off x="3956180" y="4833257"/>
                <a:ext cx="531844" cy="32657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Стрелка: вверх 6">
                <a:extLst>
                  <a:ext uri="{FF2B5EF4-FFF2-40B4-BE49-F238E27FC236}">
                    <a16:creationId xmlns:a16="http://schemas.microsoft.com/office/drawing/2014/main" id="{5C1E2100-A143-4CDB-8817-F8C27F98F380}"/>
                  </a:ext>
                </a:extLst>
              </p:cNvPr>
              <p:cNvSpPr/>
              <p:nvPr/>
            </p:nvSpPr>
            <p:spPr>
              <a:xfrm rot="16041046">
                <a:off x="4563022" y="4744617"/>
                <a:ext cx="438539" cy="5038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BB94AF57-1B3B-4B40-8549-948BD8F629A2}"/>
                </a:ext>
              </a:extLst>
            </p:cNvPr>
            <p:cNvSpPr/>
            <p:nvPr/>
          </p:nvSpPr>
          <p:spPr>
            <a:xfrm>
              <a:off x="7075714" y="2074506"/>
              <a:ext cx="1097901" cy="32657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65489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346E230-6945-4552-B81E-56C91D2B9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64910EFF-2433-433B-A882-62C2831F19AE}"/>
              </a:ext>
            </a:extLst>
          </p:cNvPr>
          <p:cNvSpPr txBox="1">
            <a:spLocks/>
          </p:cNvSpPr>
          <p:nvPr/>
        </p:nvSpPr>
        <p:spPr bwMode="auto">
          <a:xfrm>
            <a:off x="120802" y="70335"/>
            <a:ext cx="11950395" cy="545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rgbClr val="0070C0"/>
                </a:solidFill>
              </a:rPr>
              <a:t>Перевірка обраних вибіркових дисциплін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BF77C360-85F3-404C-9BD2-8617471AE68C}"/>
              </a:ext>
            </a:extLst>
          </p:cNvPr>
          <p:cNvSpPr txBox="1">
            <a:spLocks/>
          </p:cNvSpPr>
          <p:nvPr/>
        </p:nvSpPr>
        <p:spPr bwMode="auto">
          <a:xfrm>
            <a:off x="233167" y="468980"/>
            <a:ext cx="11725664" cy="7286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uk-UA" sz="2000" b="0" dirty="0"/>
              <a:t>1. Сформувати перелік вибіркових фахових дисциплін за групою, використовуючи кнопку «ФАХОВІ дисципліни»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B860224-FDCA-4452-950E-F8E61A948695}"/>
              </a:ext>
            </a:extLst>
          </p:cNvPr>
          <p:cNvGrpSpPr/>
          <p:nvPr/>
        </p:nvGrpSpPr>
        <p:grpSpPr>
          <a:xfrm>
            <a:off x="814228" y="1167915"/>
            <a:ext cx="9638030" cy="5619750"/>
            <a:chOff x="814228" y="1167915"/>
            <a:chExt cx="9638030" cy="561975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7AB1348-7314-4AC4-9912-D0ECB372DD7F}"/>
                </a:ext>
              </a:extLst>
            </p:cNvPr>
            <p:cNvPicPr/>
            <p:nvPr/>
          </p:nvPicPr>
          <p:blipFill rotWithShape="1">
            <a:blip r:embed="rId2"/>
            <a:srcRect r="33082" b="30637"/>
            <a:stretch/>
          </p:blipFill>
          <p:spPr bwMode="auto">
            <a:xfrm>
              <a:off x="814228" y="1167915"/>
              <a:ext cx="9638030" cy="56197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Стрелка: вниз 6">
              <a:extLst>
                <a:ext uri="{FF2B5EF4-FFF2-40B4-BE49-F238E27FC236}">
                  <a16:creationId xmlns:a16="http://schemas.microsoft.com/office/drawing/2014/main" id="{C65B1473-5DC2-4F0F-9ED2-A089CC04C0F8}"/>
                </a:ext>
              </a:extLst>
            </p:cNvPr>
            <p:cNvSpPr/>
            <p:nvPr/>
          </p:nvSpPr>
          <p:spPr>
            <a:xfrm>
              <a:off x="8994710" y="3977790"/>
              <a:ext cx="755780" cy="19378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367572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5F78342-392F-48C8-8D2A-32125711F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481098B1-8BD0-4F25-8972-38F26E8153FE}"/>
              </a:ext>
            </a:extLst>
          </p:cNvPr>
          <p:cNvSpPr txBox="1">
            <a:spLocks/>
          </p:cNvSpPr>
          <p:nvPr/>
        </p:nvSpPr>
        <p:spPr bwMode="auto">
          <a:xfrm>
            <a:off x="1081198" y="450839"/>
            <a:ext cx="10029604" cy="8943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sz="2000" b="0" dirty="0"/>
              <a:t>У отриманому переліку вибіркових фахових дисциплін за групою будуть зазначені </a:t>
            </a:r>
            <a:r>
              <a:rPr lang="uk-UA" sz="2000" dirty="0"/>
              <a:t>всі</a:t>
            </a:r>
            <a:r>
              <a:rPr lang="uk-UA" sz="2000" b="0" dirty="0"/>
              <a:t> </a:t>
            </a:r>
            <a:r>
              <a:rPr lang="uk-UA" sz="2000" dirty="0"/>
              <a:t>обрані навчальні дисципліни </a:t>
            </a:r>
            <a:r>
              <a:rPr lang="uk-UA" sz="2000" b="0" dirty="0"/>
              <a:t>та кількість студентів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9DD46EC-C055-435B-B374-265C7F5BDA0A}"/>
              </a:ext>
            </a:extLst>
          </p:cNvPr>
          <p:cNvGrpSpPr/>
          <p:nvPr/>
        </p:nvGrpSpPr>
        <p:grpSpPr>
          <a:xfrm>
            <a:off x="1101816" y="1665520"/>
            <a:ext cx="9857740" cy="4019550"/>
            <a:chOff x="1101816" y="1665520"/>
            <a:chExt cx="9857740" cy="4019550"/>
          </a:xfrm>
        </p:grpSpPr>
        <p:pic>
          <p:nvPicPr>
            <p:cNvPr id="5" name="Рисунок 4" descr="Изображение выглядит как стол&#10;&#10;Автоматически созданное описание">
              <a:extLst>
                <a:ext uri="{FF2B5EF4-FFF2-40B4-BE49-F238E27FC236}">
                  <a16:creationId xmlns:a16="http://schemas.microsoft.com/office/drawing/2014/main" id="{16A4A6DA-0226-4C6A-9904-31F8962AD417}"/>
                </a:ext>
              </a:extLst>
            </p:cNvPr>
            <p:cNvPicPr/>
            <p:nvPr/>
          </p:nvPicPr>
          <p:blipFill rotWithShape="1">
            <a:blip r:embed="rId2"/>
            <a:srcRect t="12079" r="33596" b="39788"/>
            <a:stretch/>
          </p:blipFill>
          <p:spPr bwMode="auto">
            <a:xfrm>
              <a:off x="1101816" y="1665520"/>
              <a:ext cx="9857740" cy="40195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DFFC0E14-3646-4384-A240-8A9FAD84AF7F}"/>
                </a:ext>
              </a:extLst>
            </p:cNvPr>
            <p:cNvSpPr/>
            <p:nvPr/>
          </p:nvSpPr>
          <p:spPr>
            <a:xfrm>
              <a:off x="9918441" y="2467209"/>
              <a:ext cx="914401" cy="32004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66F382C-D6F0-4FB6-9F13-65EA7BE9A6F3}"/>
                </a:ext>
              </a:extLst>
            </p:cNvPr>
            <p:cNvSpPr/>
            <p:nvPr/>
          </p:nvSpPr>
          <p:spPr>
            <a:xfrm>
              <a:off x="1660849" y="2855168"/>
              <a:ext cx="2985796" cy="270587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421265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366</Words>
  <Application>Microsoft Office PowerPoint</Application>
  <PresentationFormat>Широкоэкранный</PresentationFormat>
  <Paragraphs>41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Кошеленко Анна Олександрівна</cp:lastModifiedBy>
  <cp:revision>412</cp:revision>
  <cp:lastPrinted>2018-11-26T14:04:37Z</cp:lastPrinted>
  <dcterms:created xsi:type="dcterms:W3CDTF">2018-01-06T22:34:48Z</dcterms:created>
  <dcterms:modified xsi:type="dcterms:W3CDTF">2021-09-10T14:35:04Z</dcterms:modified>
</cp:coreProperties>
</file>